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sh A" userId="79c0a671e585c4af" providerId="LiveId" clId="{77CF288E-D862-415A-83B8-3853540547C4}"/>
    <pc:docChg chg="undo custSel modSld">
      <pc:chgData name="harish A" userId="79c0a671e585c4af" providerId="LiveId" clId="{77CF288E-D862-415A-83B8-3853540547C4}" dt="2024-07-30T03:33:19.387" v="100" actId="2710"/>
      <pc:docMkLst>
        <pc:docMk/>
      </pc:docMkLst>
      <pc:sldChg chg="delSp modSp mod">
        <pc:chgData name="harish A" userId="79c0a671e585c4af" providerId="LiveId" clId="{77CF288E-D862-415A-83B8-3853540547C4}" dt="2024-07-30T03:33:19.387" v="100" actId="2710"/>
        <pc:sldMkLst>
          <pc:docMk/>
          <pc:sldMk cId="0" sldId="256"/>
        </pc:sldMkLst>
        <pc:spChg chg="mod">
          <ac:chgData name="harish A" userId="79c0a671e585c4af" providerId="LiveId" clId="{77CF288E-D862-415A-83B8-3853540547C4}" dt="2024-07-30T03:31:24.688" v="18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harish A" userId="79c0a671e585c4af" providerId="LiveId" clId="{77CF288E-D862-415A-83B8-3853540547C4}" dt="2024-07-30T03:31:11.714" v="15" actId="122"/>
          <ac:spMkLst>
            <pc:docMk/>
            <pc:sldMk cId="0" sldId="256"/>
            <ac:spMk id="5" creationId="{00000000-0000-0000-0000-000000000000}"/>
          </ac:spMkLst>
        </pc:spChg>
        <pc:spChg chg="mod">
          <ac:chgData name="harish A" userId="79c0a671e585c4af" providerId="LiveId" clId="{77CF288E-D862-415A-83B8-3853540547C4}" dt="2024-07-30T03:33:19.387" v="100" actId="2710"/>
          <ac:spMkLst>
            <pc:docMk/>
            <pc:sldMk cId="0" sldId="256"/>
            <ac:spMk id="6" creationId="{00000000-0000-0000-0000-000000000000}"/>
          </ac:spMkLst>
        </pc:spChg>
        <pc:spChg chg="mod">
          <ac:chgData name="harish A" userId="79c0a671e585c4af" providerId="LiveId" clId="{77CF288E-D862-415A-83B8-3853540547C4}" dt="2024-07-30T03:32:58.974" v="97" actId="207"/>
          <ac:spMkLst>
            <pc:docMk/>
            <pc:sldMk cId="0" sldId="256"/>
            <ac:spMk id="7" creationId="{00000000-0000-0000-0000-000000000000}"/>
          </ac:spMkLst>
        </pc:spChg>
        <pc:spChg chg="del">
          <ac:chgData name="harish A" userId="79c0a671e585c4af" providerId="LiveId" clId="{77CF288E-D862-415A-83B8-3853540547C4}" dt="2024-07-30T03:32:01.403" v="22" actId="478"/>
          <ac:spMkLst>
            <pc:docMk/>
            <pc:sldMk cId="0" sldId="256"/>
            <ac:spMk id="8" creationId="{00000000-0000-0000-0000-000000000000}"/>
          </ac:spMkLst>
        </pc:spChg>
        <pc:spChg chg="del">
          <ac:chgData name="harish A" userId="79c0a671e585c4af" providerId="LiveId" clId="{77CF288E-D862-415A-83B8-3853540547C4}" dt="2024-07-30T03:32:03.396" v="23" actId="478"/>
          <ac:spMkLst>
            <pc:docMk/>
            <pc:sldMk cId="0" sldId="256"/>
            <ac:spMk id="9" creationId="{00000000-0000-0000-0000-000000000000}"/>
          </ac:spMkLst>
        </pc:spChg>
        <pc:picChg chg="del">
          <ac:chgData name="harish A" userId="79c0a671e585c4af" providerId="LiveId" clId="{77CF288E-D862-415A-83B8-3853540547C4}" dt="2024-07-30T03:29:46.467" v="0" actId="478"/>
          <ac:picMkLst>
            <pc:docMk/>
            <pc:sldMk cId="0" sldId="256"/>
            <ac:picMk id="10" creationId="{00000000-0000-0000-0000-000000000000}"/>
          </ac:picMkLst>
        </pc:picChg>
      </pc:sldChg>
      <pc:sldChg chg="delSp mod">
        <pc:chgData name="harish A" userId="79c0a671e585c4af" providerId="LiveId" clId="{77CF288E-D862-415A-83B8-3853540547C4}" dt="2024-07-30T03:29:52.693" v="1" actId="478"/>
        <pc:sldMkLst>
          <pc:docMk/>
          <pc:sldMk cId="0" sldId="257"/>
        </pc:sldMkLst>
        <pc:picChg chg="del">
          <ac:chgData name="harish A" userId="79c0a671e585c4af" providerId="LiveId" clId="{77CF288E-D862-415A-83B8-3853540547C4}" dt="2024-07-30T03:29:52.693" v="1" actId="478"/>
          <ac:picMkLst>
            <pc:docMk/>
            <pc:sldMk cId="0" sldId="257"/>
            <ac:picMk id="19" creationId="{00000000-0000-0000-0000-000000000000}"/>
          </ac:picMkLst>
        </pc:picChg>
      </pc:sldChg>
      <pc:sldChg chg="delSp modSp mod">
        <pc:chgData name="harish A" userId="79c0a671e585c4af" providerId="LiveId" clId="{77CF288E-D862-415A-83B8-3853540547C4}" dt="2024-07-30T03:29:56.271" v="4" actId="1038"/>
        <pc:sldMkLst>
          <pc:docMk/>
          <pc:sldMk cId="0" sldId="258"/>
        </pc:sldMkLst>
        <pc:picChg chg="mod">
          <ac:chgData name="harish A" userId="79c0a671e585c4af" providerId="LiveId" clId="{77CF288E-D862-415A-83B8-3853540547C4}" dt="2024-07-30T03:29:56.271" v="4" actId="1038"/>
          <ac:picMkLst>
            <pc:docMk/>
            <pc:sldMk cId="0" sldId="258"/>
            <ac:picMk id="4" creationId="{00000000-0000-0000-0000-000000000000}"/>
          </ac:picMkLst>
        </pc:picChg>
        <pc:picChg chg="del">
          <ac:chgData name="harish A" userId="79c0a671e585c4af" providerId="LiveId" clId="{77CF288E-D862-415A-83B8-3853540547C4}" dt="2024-07-30T03:29:54.086" v="2" actId="478"/>
          <ac:picMkLst>
            <pc:docMk/>
            <pc:sldMk cId="0" sldId="258"/>
            <ac:picMk id="20" creationId="{00000000-0000-0000-0000-000000000000}"/>
          </ac:picMkLst>
        </pc:picChg>
      </pc:sldChg>
      <pc:sldChg chg="delSp mod">
        <pc:chgData name="harish A" userId="79c0a671e585c4af" providerId="LiveId" clId="{77CF288E-D862-415A-83B8-3853540547C4}" dt="2024-07-30T03:30:00.180" v="5" actId="478"/>
        <pc:sldMkLst>
          <pc:docMk/>
          <pc:sldMk cId="0" sldId="259"/>
        </pc:sldMkLst>
        <pc:picChg chg="del">
          <ac:chgData name="harish A" userId="79c0a671e585c4af" providerId="LiveId" clId="{77CF288E-D862-415A-83B8-3853540547C4}" dt="2024-07-30T03:30:00.180" v="5" actId="478"/>
          <ac:picMkLst>
            <pc:docMk/>
            <pc:sldMk cId="0" sldId="259"/>
            <ac:picMk id="20" creationId="{00000000-0000-0000-0000-000000000000}"/>
          </ac:picMkLst>
        </pc:picChg>
      </pc:sldChg>
      <pc:sldChg chg="delSp mod">
        <pc:chgData name="harish A" userId="79c0a671e585c4af" providerId="LiveId" clId="{77CF288E-D862-415A-83B8-3853540547C4}" dt="2024-07-30T03:30:02.518" v="6" actId="478"/>
        <pc:sldMkLst>
          <pc:docMk/>
          <pc:sldMk cId="0" sldId="260"/>
        </pc:sldMkLst>
        <pc:picChg chg="del">
          <ac:chgData name="harish A" userId="79c0a671e585c4af" providerId="LiveId" clId="{77CF288E-D862-415A-83B8-3853540547C4}" dt="2024-07-30T03:30:02.518" v="6" actId="478"/>
          <ac:picMkLst>
            <pc:docMk/>
            <pc:sldMk cId="0" sldId="260"/>
            <ac:picMk id="16" creationId="{00000000-0000-0000-0000-000000000000}"/>
          </ac:picMkLst>
        </pc:picChg>
      </pc:sldChg>
      <pc:sldChg chg="delSp mod">
        <pc:chgData name="harish A" userId="79c0a671e585c4af" providerId="LiveId" clId="{77CF288E-D862-415A-83B8-3853540547C4}" dt="2024-07-30T03:30:04.695" v="7" actId="478"/>
        <pc:sldMkLst>
          <pc:docMk/>
          <pc:sldMk cId="0" sldId="261"/>
        </pc:sldMkLst>
        <pc:picChg chg="del">
          <ac:chgData name="harish A" userId="79c0a671e585c4af" providerId="LiveId" clId="{77CF288E-D862-415A-83B8-3853540547C4}" dt="2024-07-30T03:30:04.695" v="7" actId="478"/>
          <ac:picMkLst>
            <pc:docMk/>
            <pc:sldMk cId="0" sldId="261"/>
            <ac:picMk id="20" creationId="{00000000-0000-0000-0000-000000000000}"/>
          </ac:picMkLst>
        </pc:picChg>
      </pc:sldChg>
      <pc:sldChg chg="delSp mod">
        <pc:chgData name="harish A" userId="79c0a671e585c4af" providerId="LiveId" clId="{77CF288E-D862-415A-83B8-3853540547C4}" dt="2024-07-30T03:30:06.590" v="8" actId="478"/>
        <pc:sldMkLst>
          <pc:docMk/>
          <pc:sldMk cId="0" sldId="262"/>
        </pc:sldMkLst>
        <pc:picChg chg="del">
          <ac:chgData name="harish A" userId="79c0a671e585c4af" providerId="LiveId" clId="{77CF288E-D862-415A-83B8-3853540547C4}" dt="2024-07-30T03:30:06.590" v="8" actId="478"/>
          <ac:picMkLst>
            <pc:docMk/>
            <pc:sldMk cId="0" sldId="262"/>
            <ac:picMk id="19" creationId="{00000000-0000-0000-0000-000000000000}"/>
          </ac:picMkLst>
        </pc:picChg>
      </pc:sldChg>
      <pc:sldChg chg="delSp mod">
        <pc:chgData name="harish A" userId="79c0a671e585c4af" providerId="LiveId" clId="{77CF288E-D862-415A-83B8-3853540547C4}" dt="2024-07-30T03:30:08.363" v="9" actId="478"/>
        <pc:sldMkLst>
          <pc:docMk/>
          <pc:sldMk cId="0" sldId="263"/>
        </pc:sldMkLst>
        <pc:picChg chg="del">
          <ac:chgData name="harish A" userId="79c0a671e585c4af" providerId="LiveId" clId="{77CF288E-D862-415A-83B8-3853540547C4}" dt="2024-07-30T03:30:08.363" v="9" actId="478"/>
          <ac:picMkLst>
            <pc:docMk/>
            <pc:sldMk cId="0" sldId="263"/>
            <ac:picMk id="16" creationId="{00000000-0000-0000-0000-000000000000}"/>
          </ac:picMkLst>
        </pc:picChg>
      </pc:sldChg>
      <pc:sldChg chg="delSp mod">
        <pc:chgData name="harish A" userId="79c0a671e585c4af" providerId="LiveId" clId="{77CF288E-D862-415A-83B8-3853540547C4}" dt="2024-07-30T03:30:10.099" v="10" actId="478"/>
        <pc:sldMkLst>
          <pc:docMk/>
          <pc:sldMk cId="0" sldId="264"/>
        </pc:sldMkLst>
        <pc:picChg chg="del">
          <ac:chgData name="harish A" userId="79c0a671e585c4af" providerId="LiveId" clId="{77CF288E-D862-415A-83B8-3853540547C4}" dt="2024-07-30T03:30:10.099" v="10" actId="478"/>
          <ac:picMkLst>
            <pc:docMk/>
            <pc:sldMk cId="0" sldId="264"/>
            <ac:picMk id="24" creationId="{00000000-0000-0000-0000-000000000000}"/>
          </ac:picMkLst>
        </pc:picChg>
      </pc:sldChg>
      <pc:sldChg chg="delSp mod">
        <pc:chgData name="harish A" userId="79c0a671e585c4af" providerId="LiveId" clId="{77CF288E-D862-415A-83B8-3853540547C4}" dt="2024-07-30T03:30:11.982" v="11" actId="478"/>
        <pc:sldMkLst>
          <pc:docMk/>
          <pc:sldMk cId="0" sldId="265"/>
        </pc:sldMkLst>
        <pc:picChg chg="del">
          <ac:chgData name="harish A" userId="79c0a671e585c4af" providerId="LiveId" clId="{77CF288E-D862-415A-83B8-3853540547C4}" dt="2024-07-30T03:30:11.982" v="11" actId="478"/>
          <ac:picMkLst>
            <pc:docMk/>
            <pc:sldMk cId="0" sldId="265"/>
            <ac:picMk id="1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856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7216" y="537384"/>
            <a:ext cx="13263866" cy="2170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698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Enhancing Text Messages Encryption  with Blowfish and ChaCha Algorithms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784643" y="2842845"/>
            <a:ext cx="7969567" cy="3495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explores the potential of Blowfish and ChaCha symmetric encryption algorithms to enhance the security of text message communication.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will delve into their implementation, compare their performance, and assess the impact on encryption and decryption times.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0229980" y="6758950"/>
            <a:ext cx="2748265" cy="9332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4"/>
              </a:lnSpc>
              <a:buNone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JAIKISHORE (192210185)</a:t>
            </a:r>
          </a:p>
          <a:p>
            <a:pPr marL="0" indent="0">
              <a:lnSpc>
                <a:spcPts val="2114"/>
              </a:lnSpc>
              <a:buNone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Noto Sans TC" pitchFamily="34" charset="0"/>
                <a:ea typeface="Noto Sans TC" pitchFamily="34" charset="-122"/>
              </a:rPr>
              <a:t>HARISH A (192210189)</a:t>
            </a:r>
          </a:p>
          <a:p>
            <a:pPr marL="0" indent="0">
              <a:lnSpc>
                <a:spcPts val="2114"/>
              </a:lnSpc>
              <a:buNone/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Noto Sans TC" pitchFamily="34" charset="0"/>
                <a:ea typeface="Noto Sans TC" pitchFamily="34" charset="-122"/>
              </a:rPr>
              <a:t>CHANDRAMOHAN P (192210338)</a:t>
            </a:r>
            <a:endParaRPr lang="en-US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4238" y="845106"/>
            <a:ext cx="7995523" cy="1025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37"/>
              </a:lnSpc>
              <a:buNone/>
            </a:pPr>
            <a:r>
              <a:rPr lang="en-US" sz="32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 and Future Recommendations</a:t>
            </a:r>
            <a:endParaRPr lang="en-US" sz="3230" dirty="0"/>
          </a:p>
        </p:txBody>
      </p:sp>
      <p:sp>
        <p:nvSpPr>
          <p:cNvPr id="6" name="Text 2"/>
          <p:cNvSpPr/>
          <p:nvPr/>
        </p:nvSpPr>
        <p:spPr>
          <a:xfrm>
            <a:off x="574238" y="2116574"/>
            <a:ext cx="7995523" cy="5248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67"/>
              </a:lnSpc>
              <a:buNone/>
            </a:pPr>
            <a:r>
              <a:rPr lang="en-US" sz="129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research has explored the potential of Blowfish and ChaCha for enhancing text message encryption. The proposed approach offers a promising solution for improving security and efficiency.</a:t>
            </a:r>
            <a:endParaRPr lang="en-US" sz="129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38" y="2825948"/>
            <a:ext cx="410170" cy="4101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4238" y="3400187"/>
            <a:ext cx="2050971" cy="2563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19"/>
              </a:lnSpc>
              <a:buNone/>
            </a:pPr>
            <a:r>
              <a:rPr lang="en-US" sz="161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Enhanced Security</a:t>
            </a:r>
            <a:endParaRPr lang="en-US" sz="1615" dirty="0"/>
          </a:p>
        </p:txBody>
      </p:sp>
      <p:sp>
        <p:nvSpPr>
          <p:cNvPr id="9" name="Text 4"/>
          <p:cNvSpPr/>
          <p:nvPr/>
        </p:nvSpPr>
        <p:spPr>
          <a:xfrm>
            <a:off x="574238" y="3754874"/>
            <a:ext cx="7995523" cy="2624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7"/>
              </a:lnSpc>
              <a:buNone/>
            </a:pPr>
            <a:r>
              <a:rPr lang="en-US" sz="129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combination of Blowfish and ChaCha provides strong protection against attacks.</a:t>
            </a:r>
            <a:endParaRPr lang="en-US" sz="129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38" y="4509492"/>
            <a:ext cx="410170" cy="410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4238" y="5083731"/>
            <a:ext cx="2050971" cy="2563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19"/>
              </a:lnSpc>
              <a:buNone/>
            </a:pPr>
            <a:r>
              <a:rPr lang="en-US" sz="161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Faster Encryption</a:t>
            </a:r>
            <a:endParaRPr lang="en-US" sz="1615" dirty="0"/>
          </a:p>
        </p:txBody>
      </p:sp>
      <p:sp>
        <p:nvSpPr>
          <p:cNvPr id="12" name="Text 6"/>
          <p:cNvSpPr/>
          <p:nvPr/>
        </p:nvSpPr>
        <p:spPr>
          <a:xfrm>
            <a:off x="574238" y="5438418"/>
            <a:ext cx="7995523" cy="2624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7"/>
              </a:lnSpc>
              <a:buNone/>
            </a:pPr>
            <a:r>
              <a:rPr lang="en-US" sz="129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proposed approach significantly reduces encryption and decryption times.</a:t>
            </a:r>
            <a:endParaRPr lang="en-US" sz="129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238" y="6193036"/>
            <a:ext cx="410170" cy="4101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74238" y="6767274"/>
            <a:ext cx="2497098" cy="2563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19"/>
              </a:lnSpc>
              <a:buNone/>
            </a:pPr>
            <a:r>
              <a:rPr lang="en-US" sz="161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Optimized Performance</a:t>
            </a:r>
            <a:endParaRPr lang="en-US" sz="1615" dirty="0"/>
          </a:p>
        </p:txBody>
      </p:sp>
      <p:sp>
        <p:nvSpPr>
          <p:cNvPr id="15" name="Text 8"/>
          <p:cNvSpPr/>
          <p:nvPr/>
        </p:nvSpPr>
        <p:spPr>
          <a:xfrm>
            <a:off x="574238" y="7121962"/>
            <a:ext cx="7995523" cy="2624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7"/>
              </a:lnSpc>
              <a:buNone/>
            </a:pPr>
            <a:r>
              <a:rPr lang="en-US" sz="129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algorithm is efficient and suitable for real-time applications.</a:t>
            </a:r>
            <a:endParaRPr lang="en-US" sz="129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597218"/>
            <a:ext cx="7623810" cy="1357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44"/>
              </a:lnSpc>
              <a:buNone/>
            </a:pPr>
            <a:r>
              <a:rPr lang="en-US" sz="427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Overview of Symmetric Encryption Algorithms</a:t>
            </a:r>
            <a:endParaRPr lang="en-US" sz="4275" dirty="0"/>
          </a:p>
        </p:txBody>
      </p:sp>
      <p:sp>
        <p:nvSpPr>
          <p:cNvPr id="6" name="Text 2"/>
          <p:cNvSpPr/>
          <p:nvPr/>
        </p:nvSpPr>
        <p:spPr>
          <a:xfrm>
            <a:off x="6246495" y="2280285"/>
            <a:ext cx="7623810" cy="1042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Symmetric encryption algorithms utilize the same key for both encryption and decryption. Blowfish and ChaCha are widely recognized as robust and efficient algorithms.</a:t>
            </a:r>
            <a:endParaRPr lang="en-US" sz="1710" dirty="0"/>
          </a:p>
        </p:txBody>
      </p:sp>
      <p:sp>
        <p:nvSpPr>
          <p:cNvPr id="7" name="Shape 3"/>
          <p:cNvSpPr/>
          <p:nvPr/>
        </p:nvSpPr>
        <p:spPr>
          <a:xfrm>
            <a:off x="6246495" y="3811191"/>
            <a:ext cx="488633" cy="488633"/>
          </a:xfrm>
          <a:prstGeom prst="roundRect">
            <a:avLst>
              <a:gd name="adj" fmla="val 8000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6421874" y="3892629"/>
            <a:ext cx="137874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565" dirty="0"/>
          </a:p>
        </p:txBody>
      </p:sp>
      <p:sp>
        <p:nvSpPr>
          <p:cNvPr id="9" name="Text 5"/>
          <p:cNvSpPr/>
          <p:nvPr/>
        </p:nvSpPr>
        <p:spPr>
          <a:xfrm>
            <a:off x="6952298" y="3811191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2"/>
              </a:lnSpc>
              <a:buNone/>
            </a:pPr>
            <a:r>
              <a:rPr lang="en-US" sz="213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Characteristics</a:t>
            </a:r>
            <a:endParaRPr lang="en-US" sz="2138" dirty="0"/>
          </a:p>
        </p:txBody>
      </p:sp>
      <p:sp>
        <p:nvSpPr>
          <p:cNvPr id="10" name="Text 6"/>
          <p:cNvSpPr/>
          <p:nvPr/>
        </p:nvSpPr>
        <p:spPr>
          <a:xfrm>
            <a:off x="6952298" y="4280773"/>
            <a:ext cx="2997518" cy="1389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Symmetric algorithms offer speed and efficiency, making them suitable for real-time applications.</a:t>
            </a:r>
            <a:endParaRPr lang="en-US" sz="1710" dirty="0"/>
          </a:p>
        </p:txBody>
      </p:sp>
      <p:sp>
        <p:nvSpPr>
          <p:cNvPr id="11" name="Shape 7"/>
          <p:cNvSpPr/>
          <p:nvPr/>
        </p:nvSpPr>
        <p:spPr>
          <a:xfrm>
            <a:off x="10166985" y="3811191"/>
            <a:ext cx="488633" cy="488633"/>
          </a:xfrm>
          <a:prstGeom prst="roundRect">
            <a:avLst>
              <a:gd name="adj" fmla="val 8000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10309741" y="3892629"/>
            <a:ext cx="203002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565" dirty="0"/>
          </a:p>
        </p:txBody>
      </p:sp>
      <p:sp>
        <p:nvSpPr>
          <p:cNvPr id="13" name="Text 9"/>
          <p:cNvSpPr/>
          <p:nvPr/>
        </p:nvSpPr>
        <p:spPr>
          <a:xfrm>
            <a:off x="10872788" y="3811191"/>
            <a:ext cx="2997518" cy="678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2"/>
              </a:lnSpc>
              <a:buNone/>
            </a:pPr>
            <a:r>
              <a:rPr lang="en-US" sz="213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Security Considerations</a:t>
            </a:r>
            <a:endParaRPr lang="en-US" sz="2138" dirty="0"/>
          </a:p>
        </p:txBody>
      </p:sp>
      <p:sp>
        <p:nvSpPr>
          <p:cNvPr id="14" name="Text 10"/>
          <p:cNvSpPr/>
          <p:nvPr/>
        </p:nvSpPr>
        <p:spPr>
          <a:xfrm>
            <a:off x="10872788" y="4620101"/>
            <a:ext cx="2997518" cy="1389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 management is crucial for symmetric algorithms. Secure key distribution and storage are essential.</a:t>
            </a:r>
            <a:endParaRPr lang="en-US" sz="1710" dirty="0"/>
          </a:p>
        </p:txBody>
      </p:sp>
      <p:sp>
        <p:nvSpPr>
          <p:cNvPr id="15" name="Shape 11"/>
          <p:cNvSpPr/>
          <p:nvPr/>
        </p:nvSpPr>
        <p:spPr>
          <a:xfrm>
            <a:off x="6246495" y="6471285"/>
            <a:ext cx="488633" cy="488633"/>
          </a:xfrm>
          <a:prstGeom prst="roundRect">
            <a:avLst>
              <a:gd name="adj" fmla="val 8000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6389727" y="6552724"/>
            <a:ext cx="202049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565" dirty="0"/>
          </a:p>
        </p:txBody>
      </p:sp>
      <p:sp>
        <p:nvSpPr>
          <p:cNvPr id="17" name="Text 13"/>
          <p:cNvSpPr/>
          <p:nvPr/>
        </p:nvSpPr>
        <p:spPr>
          <a:xfrm>
            <a:off x="6952298" y="6471285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2"/>
              </a:lnSpc>
              <a:buNone/>
            </a:pPr>
            <a:r>
              <a:rPr lang="en-US" sz="213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Applications</a:t>
            </a:r>
            <a:endParaRPr lang="en-US" sz="2138" dirty="0"/>
          </a:p>
        </p:txBody>
      </p:sp>
      <p:sp>
        <p:nvSpPr>
          <p:cNvPr id="18" name="Text 14"/>
          <p:cNvSpPr/>
          <p:nvPr/>
        </p:nvSpPr>
        <p:spPr>
          <a:xfrm>
            <a:off x="6952298" y="6940868"/>
            <a:ext cx="6918008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Symmetric encryption is widely used in data storage, network communication, and file encryption.</a:t>
            </a:r>
            <a:endParaRPr lang="en-US" sz="17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782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1649" y="569476"/>
            <a:ext cx="5010983" cy="709064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5678" y="1277898"/>
            <a:ext cx="7432715" cy="5943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374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Blowfish Encryption Algorithm</a:t>
            </a:r>
            <a:endParaRPr lang="en-US" sz="3744" dirty="0"/>
          </a:p>
        </p:txBody>
      </p:sp>
      <p:sp>
        <p:nvSpPr>
          <p:cNvPr id="7" name="Text 2"/>
          <p:cNvSpPr/>
          <p:nvPr/>
        </p:nvSpPr>
        <p:spPr>
          <a:xfrm>
            <a:off x="665678" y="2157532"/>
            <a:ext cx="7812643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6"/>
              </a:lnSpc>
              <a:buNone/>
            </a:pPr>
            <a:r>
              <a:rPr lang="en-US" sz="14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Blowfish is a block cipher that operates on 64-bit blocks of data. It employs a key size ranging from 32 bits to 448 bits, offering a flexible balance between security and speed.</a:t>
            </a:r>
            <a:endParaRPr lang="en-US" sz="1498" dirty="0"/>
          </a:p>
        </p:txBody>
      </p:sp>
      <p:sp>
        <p:nvSpPr>
          <p:cNvPr id="8" name="Shape 3"/>
          <p:cNvSpPr/>
          <p:nvPr/>
        </p:nvSpPr>
        <p:spPr>
          <a:xfrm>
            <a:off x="736997" y="3193852"/>
            <a:ext cx="427911" cy="427911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9" name="Text 4"/>
          <p:cNvSpPr/>
          <p:nvPr/>
        </p:nvSpPr>
        <p:spPr>
          <a:xfrm>
            <a:off x="890587" y="3265170"/>
            <a:ext cx="120729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224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246" dirty="0"/>
          </a:p>
        </p:txBody>
      </p:sp>
      <p:sp>
        <p:nvSpPr>
          <p:cNvPr id="10" name="Text 5"/>
          <p:cNvSpPr/>
          <p:nvPr/>
        </p:nvSpPr>
        <p:spPr>
          <a:xfrm>
            <a:off x="1997035" y="3170039"/>
            <a:ext cx="237744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Setup</a:t>
            </a:r>
            <a:endParaRPr lang="en-US" sz="1872" dirty="0"/>
          </a:p>
        </p:txBody>
      </p:sp>
      <p:sp>
        <p:nvSpPr>
          <p:cNvPr id="11" name="Text 6"/>
          <p:cNvSpPr/>
          <p:nvPr/>
        </p:nvSpPr>
        <p:spPr>
          <a:xfrm>
            <a:off x="1997035" y="3581281"/>
            <a:ext cx="6481286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algorithm generates a key schedule from the input key.</a:t>
            </a:r>
            <a:endParaRPr lang="en-US" sz="1498" dirty="0"/>
          </a:p>
        </p:txBody>
      </p:sp>
      <p:sp>
        <p:nvSpPr>
          <p:cNvPr id="12" name="Shape 7"/>
          <p:cNvSpPr/>
          <p:nvPr/>
        </p:nvSpPr>
        <p:spPr>
          <a:xfrm>
            <a:off x="736997" y="4479727"/>
            <a:ext cx="427911" cy="427911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3" name="Text 8"/>
          <p:cNvSpPr/>
          <p:nvPr/>
        </p:nvSpPr>
        <p:spPr>
          <a:xfrm>
            <a:off x="862012" y="4551045"/>
            <a:ext cx="177760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224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246" dirty="0"/>
          </a:p>
        </p:txBody>
      </p:sp>
      <p:sp>
        <p:nvSpPr>
          <p:cNvPr id="14" name="Text 9"/>
          <p:cNvSpPr/>
          <p:nvPr/>
        </p:nvSpPr>
        <p:spPr>
          <a:xfrm>
            <a:off x="1997035" y="4455914"/>
            <a:ext cx="237744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Encryption Process</a:t>
            </a:r>
            <a:endParaRPr lang="en-US" sz="1872" dirty="0"/>
          </a:p>
        </p:txBody>
      </p:sp>
      <p:sp>
        <p:nvSpPr>
          <p:cNvPr id="15" name="Text 10"/>
          <p:cNvSpPr/>
          <p:nvPr/>
        </p:nvSpPr>
        <p:spPr>
          <a:xfrm>
            <a:off x="1997035" y="4867156"/>
            <a:ext cx="6481286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is divided into 64-bit blocks and encrypted through a series of transformations.</a:t>
            </a:r>
            <a:endParaRPr lang="en-US" sz="1498" dirty="0"/>
          </a:p>
        </p:txBody>
      </p:sp>
      <p:sp>
        <p:nvSpPr>
          <p:cNvPr id="16" name="Shape 11"/>
          <p:cNvSpPr/>
          <p:nvPr/>
        </p:nvSpPr>
        <p:spPr>
          <a:xfrm>
            <a:off x="736997" y="6069806"/>
            <a:ext cx="427911" cy="427911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7" name="Text 12"/>
          <p:cNvSpPr/>
          <p:nvPr/>
        </p:nvSpPr>
        <p:spPr>
          <a:xfrm>
            <a:off x="862489" y="6141125"/>
            <a:ext cx="176927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224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246" dirty="0"/>
          </a:p>
        </p:txBody>
      </p:sp>
      <p:sp>
        <p:nvSpPr>
          <p:cNvPr id="18" name="Text 13"/>
          <p:cNvSpPr/>
          <p:nvPr/>
        </p:nvSpPr>
        <p:spPr>
          <a:xfrm>
            <a:off x="1997035" y="6045994"/>
            <a:ext cx="2384108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Decryption Process</a:t>
            </a:r>
            <a:endParaRPr lang="en-US" sz="1872" dirty="0"/>
          </a:p>
        </p:txBody>
      </p:sp>
      <p:sp>
        <p:nvSpPr>
          <p:cNvPr id="19" name="Text 14"/>
          <p:cNvSpPr/>
          <p:nvPr/>
        </p:nvSpPr>
        <p:spPr>
          <a:xfrm>
            <a:off x="1997035" y="6457236"/>
            <a:ext cx="6481286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Decryption reverses the encryption steps using the same key schedule.</a:t>
            </a:r>
            <a:endParaRPr lang="en-US" sz="149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49" y="1872377"/>
            <a:ext cx="5010983" cy="44848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2078" y="828675"/>
            <a:ext cx="7812643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374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ChaCha Symmetric Encryption Algorithm</a:t>
            </a:r>
            <a:endParaRPr lang="en-US" sz="3744" dirty="0"/>
          </a:p>
        </p:txBody>
      </p:sp>
      <p:sp>
        <p:nvSpPr>
          <p:cNvPr id="7" name="Text 2"/>
          <p:cNvSpPr/>
          <p:nvPr/>
        </p:nvSpPr>
        <p:spPr>
          <a:xfrm>
            <a:off x="6152078" y="2302669"/>
            <a:ext cx="7812643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6"/>
              </a:lnSpc>
              <a:buNone/>
            </a:pPr>
            <a:r>
              <a:rPr lang="en-US" sz="14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ChaCha is a stream cipher that processes data in 64-bit blocks. It is known for its speed and efficiency, particularly on modern processors.</a:t>
            </a:r>
            <a:endParaRPr lang="en-US" sz="1498" dirty="0"/>
          </a:p>
        </p:txBody>
      </p:sp>
      <p:sp>
        <p:nvSpPr>
          <p:cNvPr id="8" name="Shape 3"/>
          <p:cNvSpPr/>
          <p:nvPr/>
        </p:nvSpPr>
        <p:spPr>
          <a:xfrm>
            <a:off x="6223397" y="3338989"/>
            <a:ext cx="427911" cy="427911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9" name="Text 4"/>
          <p:cNvSpPr/>
          <p:nvPr/>
        </p:nvSpPr>
        <p:spPr>
          <a:xfrm>
            <a:off x="6376988" y="3410307"/>
            <a:ext cx="120729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224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246" dirty="0"/>
          </a:p>
        </p:txBody>
      </p:sp>
      <p:sp>
        <p:nvSpPr>
          <p:cNvPr id="10" name="Text 5"/>
          <p:cNvSpPr/>
          <p:nvPr/>
        </p:nvSpPr>
        <p:spPr>
          <a:xfrm>
            <a:off x="7483435" y="3315176"/>
            <a:ext cx="237744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Initialization</a:t>
            </a:r>
            <a:endParaRPr lang="en-US" sz="1872" dirty="0"/>
          </a:p>
        </p:txBody>
      </p:sp>
      <p:sp>
        <p:nvSpPr>
          <p:cNvPr id="11" name="Text 6"/>
          <p:cNvSpPr/>
          <p:nvPr/>
        </p:nvSpPr>
        <p:spPr>
          <a:xfrm>
            <a:off x="7483435" y="3726418"/>
            <a:ext cx="6481286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algorithm initializes an internal state using the key and a nonce.</a:t>
            </a:r>
            <a:endParaRPr lang="en-US" sz="1498" dirty="0"/>
          </a:p>
        </p:txBody>
      </p:sp>
      <p:sp>
        <p:nvSpPr>
          <p:cNvPr id="12" name="Shape 7"/>
          <p:cNvSpPr/>
          <p:nvPr/>
        </p:nvSpPr>
        <p:spPr>
          <a:xfrm>
            <a:off x="6223397" y="4624864"/>
            <a:ext cx="427911" cy="427911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3" name="Text 8"/>
          <p:cNvSpPr/>
          <p:nvPr/>
        </p:nvSpPr>
        <p:spPr>
          <a:xfrm>
            <a:off x="6348413" y="4696182"/>
            <a:ext cx="177760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224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246" dirty="0"/>
          </a:p>
        </p:txBody>
      </p:sp>
      <p:sp>
        <p:nvSpPr>
          <p:cNvPr id="14" name="Text 9"/>
          <p:cNvSpPr/>
          <p:nvPr/>
        </p:nvSpPr>
        <p:spPr>
          <a:xfrm>
            <a:off x="7483435" y="4601051"/>
            <a:ext cx="2707838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Keystream Generation</a:t>
            </a:r>
            <a:endParaRPr lang="en-US" sz="1872" dirty="0"/>
          </a:p>
        </p:txBody>
      </p:sp>
      <p:sp>
        <p:nvSpPr>
          <p:cNvPr id="15" name="Text 10"/>
          <p:cNvSpPr/>
          <p:nvPr/>
        </p:nvSpPr>
        <p:spPr>
          <a:xfrm>
            <a:off x="7483435" y="5012293"/>
            <a:ext cx="6481286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internal state is repeatedly updated, producing a keystream that is XORed with the plaintext.</a:t>
            </a:r>
            <a:endParaRPr lang="en-US" sz="1498" dirty="0"/>
          </a:p>
        </p:txBody>
      </p:sp>
      <p:sp>
        <p:nvSpPr>
          <p:cNvPr id="16" name="Shape 11"/>
          <p:cNvSpPr/>
          <p:nvPr/>
        </p:nvSpPr>
        <p:spPr>
          <a:xfrm>
            <a:off x="6223397" y="6214943"/>
            <a:ext cx="427911" cy="427911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7" name="Text 12"/>
          <p:cNvSpPr/>
          <p:nvPr/>
        </p:nvSpPr>
        <p:spPr>
          <a:xfrm>
            <a:off x="6348889" y="6286262"/>
            <a:ext cx="176927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224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246" dirty="0"/>
          </a:p>
        </p:txBody>
      </p:sp>
      <p:sp>
        <p:nvSpPr>
          <p:cNvPr id="18" name="Text 13"/>
          <p:cNvSpPr/>
          <p:nvPr/>
        </p:nvSpPr>
        <p:spPr>
          <a:xfrm>
            <a:off x="7483435" y="6191131"/>
            <a:ext cx="3261360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Encryption and Decryption</a:t>
            </a:r>
            <a:endParaRPr lang="en-US" sz="1872" dirty="0"/>
          </a:p>
        </p:txBody>
      </p:sp>
      <p:sp>
        <p:nvSpPr>
          <p:cNvPr id="19" name="Text 14"/>
          <p:cNvSpPr/>
          <p:nvPr/>
        </p:nvSpPr>
        <p:spPr>
          <a:xfrm>
            <a:off x="7483435" y="6602373"/>
            <a:ext cx="6481286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Encryption and decryption are performed by XORing the keystream with the plaintext and ciphertext, respectively.</a:t>
            </a:r>
            <a:endParaRPr lang="en-US" sz="149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357" y="249079"/>
            <a:ext cx="3971568" cy="773144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7587" y="549831"/>
            <a:ext cx="7748826" cy="12456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05"/>
              </a:lnSpc>
              <a:buNone/>
            </a:pPr>
            <a:r>
              <a:rPr lang="en-US" sz="392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Comparison of Blowfish and ChaCha Algorithms</a:t>
            </a:r>
            <a:endParaRPr lang="en-US" sz="3924" dirty="0"/>
          </a:p>
        </p:txBody>
      </p:sp>
      <p:sp>
        <p:nvSpPr>
          <p:cNvPr id="7" name="Text 2"/>
          <p:cNvSpPr/>
          <p:nvPr/>
        </p:nvSpPr>
        <p:spPr>
          <a:xfrm>
            <a:off x="697587" y="2094428"/>
            <a:ext cx="7748826" cy="956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Blowfish and ChaCha algorithms offer distinct advantages and disadvantages. Choosing the right algorithm depends on the specific requirements and constraints of the application.</a:t>
            </a:r>
            <a:endParaRPr lang="en-US" sz="1570" dirty="0"/>
          </a:p>
        </p:txBody>
      </p:sp>
      <p:sp>
        <p:nvSpPr>
          <p:cNvPr id="8" name="Text 3"/>
          <p:cNvSpPr/>
          <p:nvPr/>
        </p:nvSpPr>
        <p:spPr>
          <a:xfrm>
            <a:off x="697587" y="3349943"/>
            <a:ext cx="2491502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96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Blowfish</a:t>
            </a:r>
            <a:endParaRPr lang="en-US" sz="1962" dirty="0"/>
          </a:p>
        </p:txBody>
      </p:sp>
      <p:sp>
        <p:nvSpPr>
          <p:cNvPr id="9" name="Text 4"/>
          <p:cNvSpPr/>
          <p:nvPr/>
        </p:nvSpPr>
        <p:spPr>
          <a:xfrm>
            <a:off x="697587" y="3960376"/>
            <a:ext cx="7748826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 security strength with variable key sizes.</a:t>
            </a:r>
            <a:endParaRPr lang="en-US" sz="1570" dirty="0"/>
          </a:p>
        </p:txBody>
      </p:sp>
      <p:sp>
        <p:nvSpPr>
          <p:cNvPr id="10" name="Text 5"/>
          <p:cNvSpPr/>
          <p:nvPr/>
        </p:nvSpPr>
        <p:spPr>
          <a:xfrm>
            <a:off x="697587" y="4503420"/>
            <a:ext cx="7748826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Lower performance compared to ChaCha on modern processors.</a:t>
            </a:r>
            <a:endParaRPr lang="en-US" sz="1570" dirty="0"/>
          </a:p>
        </p:txBody>
      </p:sp>
      <p:sp>
        <p:nvSpPr>
          <p:cNvPr id="11" name="Text 6"/>
          <p:cNvSpPr/>
          <p:nvPr/>
        </p:nvSpPr>
        <p:spPr>
          <a:xfrm>
            <a:off x="697587" y="5046464"/>
            <a:ext cx="7748826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Widely used and well-tested algorithm.</a:t>
            </a:r>
            <a:endParaRPr lang="en-US" sz="1570" dirty="0"/>
          </a:p>
        </p:txBody>
      </p:sp>
      <p:sp>
        <p:nvSpPr>
          <p:cNvPr id="12" name="Text 7"/>
          <p:cNvSpPr/>
          <p:nvPr/>
        </p:nvSpPr>
        <p:spPr>
          <a:xfrm>
            <a:off x="697587" y="5664279"/>
            <a:ext cx="2491502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96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ChaCha</a:t>
            </a:r>
            <a:endParaRPr lang="en-US" sz="1962" dirty="0"/>
          </a:p>
        </p:txBody>
      </p:sp>
      <p:sp>
        <p:nvSpPr>
          <p:cNvPr id="13" name="Text 8"/>
          <p:cNvSpPr/>
          <p:nvPr/>
        </p:nvSpPr>
        <p:spPr>
          <a:xfrm>
            <a:off x="697587" y="6274713"/>
            <a:ext cx="7748826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Exceptional speed and efficiency on modern platforms.</a:t>
            </a:r>
            <a:endParaRPr lang="en-US" sz="1570" dirty="0"/>
          </a:p>
        </p:txBody>
      </p:sp>
      <p:sp>
        <p:nvSpPr>
          <p:cNvPr id="14" name="Text 9"/>
          <p:cNvSpPr/>
          <p:nvPr/>
        </p:nvSpPr>
        <p:spPr>
          <a:xfrm>
            <a:off x="697587" y="6817757"/>
            <a:ext cx="7748826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Offers strong security, particularly against known attacks.</a:t>
            </a:r>
            <a:endParaRPr lang="en-US" sz="1570" dirty="0"/>
          </a:p>
        </p:txBody>
      </p:sp>
      <p:sp>
        <p:nvSpPr>
          <p:cNvPr id="15" name="Text 10"/>
          <p:cNvSpPr/>
          <p:nvPr/>
        </p:nvSpPr>
        <p:spPr>
          <a:xfrm>
            <a:off x="697587" y="7360801"/>
            <a:ext cx="7748826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Increasingly popular for real-time applications.</a:t>
            </a:r>
            <a:endParaRPr lang="en-US" sz="157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173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50300" y="2972753"/>
            <a:ext cx="11274981" cy="554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65"/>
              </a:lnSpc>
              <a:buNone/>
            </a:pPr>
            <a:r>
              <a:rPr lang="en-US" sz="349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Factors Affecting Encryption and Decryption Time</a:t>
            </a:r>
            <a:endParaRPr lang="en-US" sz="3492" dirty="0"/>
          </a:p>
        </p:txBody>
      </p:sp>
      <p:sp>
        <p:nvSpPr>
          <p:cNvPr id="6" name="Text 2"/>
          <p:cNvSpPr/>
          <p:nvPr/>
        </p:nvSpPr>
        <p:spPr>
          <a:xfrm>
            <a:off x="1450300" y="3793093"/>
            <a:ext cx="11729799" cy="567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39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performance of encryption and decryption algorithms is influenced by various factors, including processor speed, memory access, and the complexity of the algorithm.</a:t>
            </a:r>
            <a:endParaRPr lang="en-US" sz="1397" dirty="0"/>
          </a:p>
        </p:txBody>
      </p:sp>
      <p:sp>
        <p:nvSpPr>
          <p:cNvPr id="7" name="Shape 3"/>
          <p:cNvSpPr/>
          <p:nvPr/>
        </p:nvSpPr>
        <p:spPr>
          <a:xfrm>
            <a:off x="1450300" y="4560332"/>
            <a:ext cx="11729799" cy="2913698"/>
          </a:xfrm>
          <a:prstGeom prst="roundRect">
            <a:avLst>
              <a:gd name="adj" fmla="val 109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1457920" y="4567952"/>
            <a:ext cx="11714559" cy="5117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635204" y="4681895"/>
            <a:ext cx="5498902" cy="2838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39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Factor</a:t>
            </a:r>
            <a:endParaRPr lang="en-US" sz="1397" dirty="0"/>
          </a:p>
        </p:txBody>
      </p:sp>
      <p:sp>
        <p:nvSpPr>
          <p:cNvPr id="10" name="Text 6"/>
          <p:cNvSpPr/>
          <p:nvPr/>
        </p:nvSpPr>
        <p:spPr>
          <a:xfrm>
            <a:off x="7496294" y="4681895"/>
            <a:ext cx="5498902" cy="2838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39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Impact on Time</a:t>
            </a:r>
            <a:endParaRPr lang="en-US" sz="1397" dirty="0"/>
          </a:p>
        </p:txBody>
      </p:sp>
      <p:sp>
        <p:nvSpPr>
          <p:cNvPr id="11" name="Shape 7"/>
          <p:cNvSpPr/>
          <p:nvPr/>
        </p:nvSpPr>
        <p:spPr>
          <a:xfrm>
            <a:off x="1457920" y="5079683"/>
            <a:ext cx="11714559" cy="7955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635204" y="5193625"/>
            <a:ext cx="5498902" cy="2838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39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Processor Speed</a:t>
            </a:r>
            <a:endParaRPr lang="en-US" sz="1397" dirty="0"/>
          </a:p>
        </p:txBody>
      </p:sp>
      <p:sp>
        <p:nvSpPr>
          <p:cNvPr id="13" name="Text 9"/>
          <p:cNvSpPr/>
          <p:nvPr/>
        </p:nvSpPr>
        <p:spPr>
          <a:xfrm>
            <a:off x="7496294" y="5193625"/>
            <a:ext cx="5498902" cy="567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39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Faster processors generally result in faster encryption and decryption.</a:t>
            </a:r>
            <a:endParaRPr lang="en-US" sz="1397" dirty="0"/>
          </a:p>
        </p:txBody>
      </p:sp>
      <p:sp>
        <p:nvSpPr>
          <p:cNvPr id="14" name="Shape 10"/>
          <p:cNvSpPr/>
          <p:nvPr/>
        </p:nvSpPr>
        <p:spPr>
          <a:xfrm>
            <a:off x="1457920" y="5875258"/>
            <a:ext cx="11714559" cy="7955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635204" y="5989201"/>
            <a:ext cx="5498902" cy="2838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39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Memory Access</a:t>
            </a:r>
            <a:endParaRPr lang="en-US" sz="1397" dirty="0"/>
          </a:p>
        </p:txBody>
      </p:sp>
      <p:sp>
        <p:nvSpPr>
          <p:cNvPr id="16" name="Text 12"/>
          <p:cNvSpPr/>
          <p:nvPr/>
        </p:nvSpPr>
        <p:spPr>
          <a:xfrm>
            <a:off x="7496294" y="5989201"/>
            <a:ext cx="5498902" cy="567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39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Efficient memory management can optimize performance by minimizing data transfers.</a:t>
            </a:r>
            <a:endParaRPr lang="en-US" sz="1397" dirty="0"/>
          </a:p>
        </p:txBody>
      </p:sp>
      <p:sp>
        <p:nvSpPr>
          <p:cNvPr id="17" name="Shape 13"/>
          <p:cNvSpPr/>
          <p:nvPr/>
        </p:nvSpPr>
        <p:spPr>
          <a:xfrm>
            <a:off x="1457920" y="6670834"/>
            <a:ext cx="11714559" cy="7955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635204" y="6784777"/>
            <a:ext cx="5498902" cy="2838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39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Algorithm Complexity</a:t>
            </a:r>
            <a:endParaRPr lang="en-US" sz="1397" dirty="0"/>
          </a:p>
        </p:txBody>
      </p:sp>
      <p:sp>
        <p:nvSpPr>
          <p:cNvPr id="19" name="Text 15"/>
          <p:cNvSpPr/>
          <p:nvPr/>
        </p:nvSpPr>
        <p:spPr>
          <a:xfrm>
            <a:off x="7496294" y="6784777"/>
            <a:ext cx="5498902" cy="567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5"/>
              </a:lnSpc>
              <a:buNone/>
            </a:pPr>
            <a:r>
              <a:rPr lang="en-US" sz="139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Complex algorithms require more computational resources and may take longer.</a:t>
            </a:r>
            <a:endParaRPr lang="en-US" sz="139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9328" y="570428"/>
            <a:ext cx="8018145" cy="1005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958"/>
              </a:lnSpc>
              <a:buNone/>
            </a:pPr>
            <a:r>
              <a:rPr lang="en-US" sz="316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Innovative Approach for Text Message Encryption</a:t>
            </a:r>
            <a:endParaRPr lang="en-US" sz="3166" dirty="0"/>
          </a:p>
        </p:txBody>
      </p:sp>
      <p:sp>
        <p:nvSpPr>
          <p:cNvPr id="6" name="Text 2"/>
          <p:cNvSpPr/>
          <p:nvPr/>
        </p:nvSpPr>
        <p:spPr>
          <a:xfrm>
            <a:off x="6049328" y="1816775"/>
            <a:ext cx="8018145" cy="5145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26"/>
              </a:lnSpc>
              <a:buNone/>
            </a:pPr>
            <a:r>
              <a:rPr lang="en-US" sz="126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propose a novel approach that combines the strengths of Blowfish and ChaCha for text message encryption. This approach prioritizes both security and speed.</a:t>
            </a:r>
            <a:endParaRPr lang="en-US" sz="126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328" y="2512219"/>
            <a:ext cx="804148" cy="12867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94696" y="2672953"/>
            <a:ext cx="2010608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Preprocessing</a:t>
            </a:r>
            <a:endParaRPr lang="en-US" sz="1583" dirty="0"/>
          </a:p>
        </p:txBody>
      </p:sp>
      <p:sp>
        <p:nvSpPr>
          <p:cNvPr id="9" name="Text 4"/>
          <p:cNvSpPr/>
          <p:nvPr/>
        </p:nvSpPr>
        <p:spPr>
          <a:xfrm>
            <a:off x="7094696" y="3020735"/>
            <a:ext cx="6972776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26"/>
              </a:lnSpc>
              <a:buNone/>
            </a:pPr>
            <a:r>
              <a:rPr lang="en-US" sz="126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Text messages are preprocessed to remove redundant characters.</a:t>
            </a:r>
            <a:endParaRPr lang="en-US" sz="126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328" y="3798927"/>
            <a:ext cx="804148" cy="12867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94696" y="3959662"/>
            <a:ext cx="2054662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Blowfish Encryption</a:t>
            </a:r>
            <a:endParaRPr lang="en-US" sz="1583" dirty="0"/>
          </a:p>
        </p:txBody>
      </p:sp>
      <p:sp>
        <p:nvSpPr>
          <p:cNvPr id="12" name="Text 6"/>
          <p:cNvSpPr/>
          <p:nvPr/>
        </p:nvSpPr>
        <p:spPr>
          <a:xfrm>
            <a:off x="7094696" y="4307443"/>
            <a:ext cx="6972776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26"/>
              </a:lnSpc>
              <a:buNone/>
            </a:pPr>
            <a:r>
              <a:rPr lang="en-US" sz="126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preprocessed text is encrypted using Blowfish, providing high security strength.</a:t>
            </a:r>
            <a:endParaRPr lang="en-US" sz="126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328" y="5085636"/>
            <a:ext cx="804148" cy="12867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94696" y="5246370"/>
            <a:ext cx="2010608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ChaCha Encryption</a:t>
            </a:r>
            <a:endParaRPr lang="en-US" sz="1583" dirty="0"/>
          </a:p>
        </p:txBody>
      </p:sp>
      <p:sp>
        <p:nvSpPr>
          <p:cNvPr id="15" name="Text 8"/>
          <p:cNvSpPr/>
          <p:nvPr/>
        </p:nvSpPr>
        <p:spPr>
          <a:xfrm>
            <a:off x="7094696" y="5594152"/>
            <a:ext cx="6972776" cy="5145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26"/>
              </a:lnSpc>
              <a:buNone/>
            </a:pPr>
            <a:r>
              <a:rPr lang="en-US" sz="126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Blowfish ciphertext is further encrypted using ChaCha for faster encryption and decryption.</a:t>
            </a:r>
            <a:endParaRPr lang="en-US" sz="1267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9328" y="6372344"/>
            <a:ext cx="804148" cy="128670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94696" y="6533078"/>
            <a:ext cx="2010608" cy="251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9"/>
              </a:lnSpc>
              <a:buNone/>
            </a:pPr>
            <a:r>
              <a:rPr lang="en-US" sz="158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Transmission</a:t>
            </a:r>
            <a:endParaRPr lang="en-US" sz="1583" dirty="0"/>
          </a:p>
        </p:txBody>
      </p:sp>
      <p:sp>
        <p:nvSpPr>
          <p:cNvPr id="18" name="Text 10"/>
          <p:cNvSpPr/>
          <p:nvPr/>
        </p:nvSpPr>
        <p:spPr>
          <a:xfrm>
            <a:off x="7094696" y="6880860"/>
            <a:ext cx="6972776" cy="2572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26"/>
              </a:lnSpc>
              <a:buNone/>
            </a:pPr>
            <a:r>
              <a:rPr lang="en-US" sz="126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ChaCha ciphertext is transmitted over the network.</a:t>
            </a:r>
            <a:endParaRPr lang="en-US" sz="126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047" y="939879"/>
            <a:ext cx="7631906" cy="13501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16"/>
              </a:lnSpc>
              <a:buNone/>
            </a:pPr>
            <a:r>
              <a:rPr lang="en-US" sz="425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Implementation and Testing Methodology</a:t>
            </a:r>
            <a:endParaRPr lang="en-US" sz="4252" dirty="0"/>
          </a:p>
        </p:txBody>
      </p:sp>
      <p:sp>
        <p:nvSpPr>
          <p:cNvPr id="6" name="Text 2"/>
          <p:cNvSpPr/>
          <p:nvPr/>
        </p:nvSpPr>
        <p:spPr>
          <a:xfrm>
            <a:off x="756047" y="2614017"/>
            <a:ext cx="7631906" cy="1036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2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proposed approach was implemented using Python, a programming language widely used for cryptographic tasks. Extensive testing was conducted to evaluate its performance.</a:t>
            </a:r>
            <a:endParaRPr lang="en-US" sz="1701" dirty="0"/>
          </a:p>
        </p:txBody>
      </p:sp>
      <p:sp>
        <p:nvSpPr>
          <p:cNvPr id="7" name="Shape 3"/>
          <p:cNvSpPr/>
          <p:nvPr/>
        </p:nvSpPr>
        <p:spPr>
          <a:xfrm>
            <a:off x="756047" y="3893582"/>
            <a:ext cx="3707963" cy="1935599"/>
          </a:xfrm>
          <a:prstGeom prst="roundRect">
            <a:avLst>
              <a:gd name="adj" fmla="val 2009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972026" y="4109561"/>
            <a:ext cx="2700218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8"/>
              </a:lnSpc>
              <a:buNone/>
            </a:pPr>
            <a:r>
              <a:rPr lang="en-US" sz="212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Test Environment</a:t>
            </a:r>
            <a:endParaRPr lang="en-US" sz="2126" dirty="0"/>
          </a:p>
        </p:txBody>
      </p:sp>
      <p:sp>
        <p:nvSpPr>
          <p:cNvPr id="9" name="Text 5"/>
          <p:cNvSpPr/>
          <p:nvPr/>
        </p:nvSpPr>
        <p:spPr>
          <a:xfrm>
            <a:off x="972026" y="4576643"/>
            <a:ext cx="3276005" cy="1036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2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tests were run on a computer with a 3.0 GHz processor and 16 GB RAM.</a:t>
            </a:r>
            <a:endParaRPr lang="en-US" sz="1701" dirty="0"/>
          </a:p>
        </p:txBody>
      </p:sp>
      <p:sp>
        <p:nvSpPr>
          <p:cNvPr id="10" name="Shape 6"/>
          <p:cNvSpPr/>
          <p:nvPr/>
        </p:nvSpPr>
        <p:spPr>
          <a:xfrm>
            <a:off x="4679990" y="3893582"/>
            <a:ext cx="3707963" cy="1935599"/>
          </a:xfrm>
          <a:prstGeom prst="roundRect">
            <a:avLst>
              <a:gd name="adj" fmla="val 2009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4895969" y="4109561"/>
            <a:ext cx="2700218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8"/>
              </a:lnSpc>
              <a:buNone/>
            </a:pPr>
            <a:r>
              <a:rPr lang="en-US" sz="212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Test Data</a:t>
            </a:r>
            <a:endParaRPr lang="en-US" sz="2126" dirty="0"/>
          </a:p>
        </p:txBody>
      </p:sp>
      <p:sp>
        <p:nvSpPr>
          <p:cNvPr id="12" name="Text 8"/>
          <p:cNvSpPr/>
          <p:nvPr/>
        </p:nvSpPr>
        <p:spPr>
          <a:xfrm>
            <a:off x="4895969" y="4576643"/>
            <a:ext cx="3276005" cy="1036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2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Large sets of text messages were used as input for the encryption and decryption processes.</a:t>
            </a:r>
            <a:endParaRPr lang="en-US" sz="1701" dirty="0"/>
          </a:p>
        </p:txBody>
      </p:sp>
      <p:sp>
        <p:nvSpPr>
          <p:cNvPr id="13" name="Shape 9"/>
          <p:cNvSpPr/>
          <p:nvPr/>
        </p:nvSpPr>
        <p:spPr>
          <a:xfrm>
            <a:off x="756047" y="6045160"/>
            <a:ext cx="7631906" cy="1244560"/>
          </a:xfrm>
          <a:prstGeom prst="roundRect">
            <a:avLst>
              <a:gd name="adj" fmla="val 3124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972026" y="6261140"/>
            <a:ext cx="2874645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8"/>
              </a:lnSpc>
              <a:buNone/>
            </a:pPr>
            <a:r>
              <a:rPr lang="en-US" sz="212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Performance Metrics</a:t>
            </a:r>
            <a:endParaRPr lang="en-US" sz="2126" dirty="0"/>
          </a:p>
        </p:txBody>
      </p:sp>
      <p:sp>
        <p:nvSpPr>
          <p:cNvPr id="15" name="Text 11"/>
          <p:cNvSpPr/>
          <p:nvPr/>
        </p:nvSpPr>
        <p:spPr>
          <a:xfrm>
            <a:off x="972026" y="6728222"/>
            <a:ext cx="7199948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2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encryption and decryption times were measured in milliseconds.</a:t>
            </a:r>
            <a:endParaRPr lang="en-US" sz="170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065728"/>
            <a:ext cx="587394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Results and Analysis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2114669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test results demonstrate a significant improvement in encryption and decryption times compared to traditional approaches. The proposed approach achieves a balance between security and performance.</a:t>
            </a: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793790" y="3821430"/>
            <a:ext cx="7556421" cy="3342322"/>
          </a:xfrm>
          <a:prstGeom prst="roundRect">
            <a:avLst>
              <a:gd name="adj" fmla="val 12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01410" y="3829050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029057" y="3972758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Algorithm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3546038" y="3972758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Average Encryption Time (ms)</a:t>
            </a:r>
            <a:endParaRPr lang="en-US" sz="1786" dirty="0"/>
          </a:p>
        </p:txBody>
      </p:sp>
      <p:sp>
        <p:nvSpPr>
          <p:cNvPr id="11" name="Text 7"/>
          <p:cNvSpPr/>
          <p:nvPr/>
        </p:nvSpPr>
        <p:spPr>
          <a:xfrm>
            <a:off x="6059210" y="3972758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Average Decryption Time (ms)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801410" y="484227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29057" y="4985980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Blowfish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3546038" y="4985980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12.5</a:t>
            </a:r>
            <a:endParaRPr lang="en-US" sz="1786" dirty="0"/>
          </a:p>
        </p:txBody>
      </p:sp>
      <p:sp>
        <p:nvSpPr>
          <p:cNvPr id="15" name="Text 11"/>
          <p:cNvSpPr/>
          <p:nvPr/>
        </p:nvSpPr>
        <p:spPr>
          <a:xfrm>
            <a:off x="6059210" y="4985980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11.8</a:t>
            </a:r>
            <a:endParaRPr lang="en-US" sz="1786" dirty="0"/>
          </a:p>
        </p:txBody>
      </p:sp>
      <p:sp>
        <p:nvSpPr>
          <p:cNvPr id="16" name="Shape 12"/>
          <p:cNvSpPr/>
          <p:nvPr/>
        </p:nvSpPr>
        <p:spPr>
          <a:xfrm>
            <a:off x="801410" y="549259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29057" y="5636300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ChaCha</a:t>
            </a:r>
            <a:endParaRPr lang="en-US" sz="1786" dirty="0"/>
          </a:p>
        </p:txBody>
      </p:sp>
      <p:sp>
        <p:nvSpPr>
          <p:cNvPr id="18" name="Text 14"/>
          <p:cNvSpPr/>
          <p:nvPr/>
        </p:nvSpPr>
        <p:spPr>
          <a:xfrm>
            <a:off x="3546038" y="5636300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3.2</a:t>
            </a:r>
            <a:endParaRPr lang="en-US" sz="1786" dirty="0"/>
          </a:p>
        </p:txBody>
      </p:sp>
      <p:sp>
        <p:nvSpPr>
          <p:cNvPr id="19" name="Text 15"/>
          <p:cNvSpPr/>
          <p:nvPr/>
        </p:nvSpPr>
        <p:spPr>
          <a:xfrm>
            <a:off x="6059210" y="5636300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3.0</a:t>
            </a:r>
            <a:endParaRPr lang="en-US" sz="1786" dirty="0"/>
          </a:p>
        </p:txBody>
      </p:sp>
      <p:sp>
        <p:nvSpPr>
          <p:cNvPr id="20" name="Shape 16"/>
          <p:cNvSpPr/>
          <p:nvPr/>
        </p:nvSpPr>
        <p:spPr>
          <a:xfrm>
            <a:off x="801410" y="614291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1029057" y="6286619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Proposed Approach</a:t>
            </a:r>
            <a:endParaRPr lang="en-US" sz="1786" dirty="0"/>
          </a:p>
        </p:txBody>
      </p:sp>
      <p:sp>
        <p:nvSpPr>
          <p:cNvPr id="22" name="Text 18"/>
          <p:cNvSpPr/>
          <p:nvPr/>
        </p:nvSpPr>
        <p:spPr>
          <a:xfrm>
            <a:off x="3546038" y="6286619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4.8</a:t>
            </a:r>
            <a:endParaRPr lang="en-US" sz="1786" dirty="0"/>
          </a:p>
        </p:txBody>
      </p:sp>
      <p:sp>
        <p:nvSpPr>
          <p:cNvPr id="23" name="Text 19"/>
          <p:cNvSpPr/>
          <p:nvPr/>
        </p:nvSpPr>
        <p:spPr>
          <a:xfrm>
            <a:off x="6059210" y="6286619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4.2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769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harish A</cp:lastModifiedBy>
  <cp:revision>1</cp:revision>
  <dcterms:created xsi:type="dcterms:W3CDTF">2024-07-30T03:28:53Z</dcterms:created>
  <dcterms:modified xsi:type="dcterms:W3CDTF">2024-07-30T03:33:25Z</dcterms:modified>
</cp:coreProperties>
</file>